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5" r:id="rId3"/>
    <p:sldId id="257" r:id="rId4"/>
    <p:sldId id="258" r:id="rId5"/>
    <p:sldId id="259" r:id="rId6"/>
    <p:sldId id="260" r:id="rId7"/>
    <p:sldId id="262" r:id="rId8"/>
    <p:sldId id="312" r:id="rId9"/>
    <p:sldId id="265" r:id="rId10"/>
    <p:sldId id="267" r:id="rId11"/>
    <p:sldId id="268" r:id="rId12"/>
    <p:sldId id="313" r:id="rId13"/>
    <p:sldId id="281" r:id="rId14"/>
    <p:sldId id="280" r:id="rId15"/>
    <p:sldId id="289" r:id="rId16"/>
    <p:sldId id="291" r:id="rId17"/>
    <p:sldId id="293" r:id="rId18"/>
    <p:sldId id="295" r:id="rId19"/>
    <p:sldId id="296" r:id="rId20"/>
    <p:sldId id="297" r:id="rId21"/>
    <p:sldId id="305" r:id="rId22"/>
    <p:sldId id="306" r:id="rId23"/>
    <p:sldId id="309" r:id="rId24"/>
    <p:sldId id="314" r:id="rId25"/>
    <p:sldId id="316" r:id="rId26"/>
    <p:sldId id="31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69" d="100"/>
          <a:sy n="69" d="100"/>
        </p:scale>
        <p:origin x="277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D71E09-3E21-B94A-80BA-F500472EEA1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easiest way to develop software</a:t>
            </a:r>
          </a:p>
          <a:p>
            <a:r>
              <a:rPr lang="en-US" altLang="en-US"/>
              <a:t>The most expensive way</a:t>
            </a:r>
          </a:p>
        </p:txBody>
      </p:sp>
    </p:spTree>
    <p:extLst>
      <p:ext uri="{BB962C8B-B14F-4D97-AF65-F5344CB8AC3E}">
        <p14:creationId xmlns:p14="http://schemas.microsoft.com/office/powerpoint/2010/main" val="162737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2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Life Cycle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81598"/>
          </a:xfrm>
        </p:spPr>
        <p:txBody>
          <a:bodyPr/>
          <a:lstStyle/>
          <a:p>
            <a:r>
              <a:rPr lang="en-US" dirty="0" smtClean="0"/>
              <a:t>COMP 3700: Modeling and Design</a:t>
            </a:r>
          </a:p>
          <a:p>
            <a:r>
              <a:rPr lang="en-US" dirty="0" smtClean="0"/>
              <a:t>Thursday, January 19, 2017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Gomaa</a:t>
            </a:r>
            <a:r>
              <a:rPr lang="en-US" dirty="0" smtClean="0"/>
              <a:t>, 2011; Pettit, 2014; Qi,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A36D-A19E-7E44-9B30-35B4D470A83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458200" cy="1143000"/>
          </a:xfrm>
        </p:spPr>
        <p:txBody>
          <a:bodyPr/>
          <a:lstStyle/>
          <a:p>
            <a:r>
              <a:rPr lang="en-US" altLang="en-US"/>
              <a:t>Rapid-Prototyping Life-Cycle Model (Cont.)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2481" y="1676400"/>
            <a:ext cx="9596919" cy="4876800"/>
          </a:xfrm>
        </p:spPr>
        <p:txBody>
          <a:bodyPr>
            <a:normAutofit/>
          </a:bodyPr>
          <a:lstStyle/>
          <a:p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Strengths: 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The development of the product is essentially </a:t>
            </a:r>
            <a:r>
              <a:rPr lang="en-US" altLang="en-US" sz="1800" b="1" dirty="0"/>
              <a:t>linear</a:t>
            </a:r>
            <a:r>
              <a:rPr lang="en-US" altLang="en-US" sz="1800" dirty="0"/>
              <a:t>, proceeding from the rapid prototype to the delivered </a:t>
            </a:r>
            <a:r>
              <a:rPr lang="en-US" altLang="en-US" sz="1800" dirty="0" smtClean="0"/>
              <a:t>product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The feedback loops of the waterfall model are less likely to be needed in the rapid prototyping </a:t>
            </a:r>
            <a:r>
              <a:rPr lang="en-US" altLang="en-US" sz="1800" dirty="0" smtClean="0"/>
              <a:t>model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It is built rapidly and modified rapidly to reflect the client’s needs. </a:t>
            </a:r>
            <a:endParaRPr lang="en-US" altLang="en-US" sz="1800" dirty="0" smtClean="0"/>
          </a:p>
          <a:p>
            <a:pPr lvl="2">
              <a:lnSpc>
                <a:spcPct val="90000"/>
              </a:lnSpc>
            </a:pPr>
            <a:r>
              <a:rPr lang="en-US" altLang="en-US" dirty="0" smtClean="0">
                <a:sym typeface="Wingdings" charset="2"/>
              </a:rPr>
              <a:t>Speed </a:t>
            </a:r>
            <a:r>
              <a:rPr lang="en-US" altLang="en-US" dirty="0">
                <a:sym typeface="Wingdings" charset="2"/>
              </a:rPr>
              <a:t>is of the essence.</a:t>
            </a:r>
            <a:endParaRPr lang="en-US" altLang="en-US" dirty="0"/>
          </a:p>
          <a:p>
            <a:r>
              <a:rPr lang="en-US" altLang="en-US" dirty="0" smtClean="0"/>
              <a:t>Weakness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One the client’s real needs have been determined, the rapid prototype implementation is discarded.</a:t>
            </a:r>
          </a:p>
          <a:p>
            <a:r>
              <a:rPr lang="en-US" altLang="en-US" dirty="0" smtClean="0"/>
              <a:t>The </a:t>
            </a:r>
            <a:r>
              <a:rPr lang="en-US" altLang="en-US" dirty="0"/>
              <a:t>lessons learned from the rapid prototype implementation are retained and used in subsequent development phases.</a:t>
            </a:r>
          </a:p>
        </p:txBody>
      </p:sp>
    </p:spTree>
    <p:extLst>
      <p:ext uri="{BB962C8B-B14F-4D97-AF65-F5344CB8AC3E}">
        <p14:creationId xmlns:p14="http://schemas.microsoft.com/office/powerpoint/2010/main" val="116658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269F-49B1-2E40-AC22-0D55AEB917F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272" y="381000"/>
            <a:ext cx="9563528" cy="1143000"/>
          </a:xfrm>
        </p:spPr>
        <p:txBody>
          <a:bodyPr/>
          <a:lstStyle/>
          <a:p>
            <a:r>
              <a:rPr lang="en-US" altLang="en-US" dirty="0" smtClean="0"/>
              <a:t>Open-Source </a:t>
            </a:r>
            <a:r>
              <a:rPr lang="en-US" altLang="en-US" dirty="0"/>
              <a:t>Life-Cycle Model</a:t>
            </a:r>
          </a:p>
        </p:txBody>
      </p:sp>
      <p:pic>
        <p:nvPicPr>
          <p:cNvPr id="74756" name="Picture 4" descr="file:///C:/Documents%20and%20Settings/Steve/My%20Documents/=se7%20PowerPoints=/=jpegs=/=Chapter%2002=/sch91264_0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2816" y="2537653"/>
            <a:ext cx="5772364" cy="30087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34766" y="1327701"/>
            <a:ext cx="5798050" cy="54864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 smtClean="0"/>
              <a:t>Post-delivery maintenance life cycle model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The first informal phase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One individual builds an initial version and makes it available via the Internet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If there is sufficient interest in the project, the initial version is widely downloaded; users become co-developers; and the product is extended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Individuals generally work voluntarily on an open-source project in their spare time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59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269F-49B1-2E40-AC22-0D55AEB917F0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272" y="381000"/>
            <a:ext cx="9563528" cy="1143000"/>
          </a:xfrm>
        </p:spPr>
        <p:txBody>
          <a:bodyPr/>
          <a:lstStyle/>
          <a:p>
            <a:r>
              <a:rPr lang="en-US" altLang="en-US" dirty="0" smtClean="0"/>
              <a:t>Open-Source </a:t>
            </a:r>
            <a:r>
              <a:rPr lang="en-US" altLang="en-US" dirty="0"/>
              <a:t>Life-Cycle Model</a:t>
            </a:r>
          </a:p>
        </p:txBody>
      </p:sp>
      <p:pic>
        <p:nvPicPr>
          <p:cNvPr id="74756" name="Picture 4" descr="file:///C:/Documents%20and%20Settings/Steve/My%20Documents/=se7%20PowerPoints=/=jpegs=/=Chapter%2002=/sch91264_0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2816" y="2537653"/>
            <a:ext cx="5772364" cy="30087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5079" y="1737188"/>
            <a:ext cx="5455577" cy="53340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1" dirty="0" smtClean="0"/>
              <a:t>The second Informal Phase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Reporting and correcting defects</a:t>
            </a:r>
          </a:p>
          <a:p>
            <a:pPr lvl="2">
              <a:lnSpc>
                <a:spcPct val="90000"/>
              </a:lnSpc>
            </a:pPr>
            <a:r>
              <a:rPr lang="en-US" altLang="en-US" dirty="0" smtClean="0"/>
              <a:t>Corrective maintenance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Adding additional functionality</a:t>
            </a:r>
          </a:p>
          <a:p>
            <a:pPr lvl="2">
              <a:lnSpc>
                <a:spcPct val="90000"/>
              </a:lnSpc>
            </a:pPr>
            <a:r>
              <a:rPr lang="en-US" altLang="en-US" dirty="0" smtClean="0"/>
              <a:t>Perfective maintenance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Porting the program to a new environment</a:t>
            </a:r>
          </a:p>
          <a:p>
            <a:pPr lvl="2">
              <a:lnSpc>
                <a:spcPct val="90000"/>
              </a:lnSpc>
            </a:pPr>
            <a:r>
              <a:rPr lang="en-US" altLang="en-US" dirty="0" smtClean="0"/>
              <a:t>Adaptive maintenance</a:t>
            </a:r>
          </a:p>
          <a:p>
            <a:pPr lvl="1">
              <a:lnSpc>
                <a:spcPct val="90000"/>
              </a:lnSpc>
            </a:pPr>
            <a:endParaRPr lang="en-US" altLang="en-US" sz="1200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The second informal phase consists </a:t>
            </a:r>
            <a:r>
              <a:rPr lang="en-US" altLang="en-US" i="1" dirty="0" smtClean="0"/>
              <a:t>solely</a:t>
            </a:r>
            <a:r>
              <a:rPr lang="en-US" altLang="en-US" dirty="0" smtClean="0"/>
              <a:t> of post-delivery maintenance</a:t>
            </a:r>
          </a:p>
        </p:txBody>
      </p:sp>
    </p:spTree>
    <p:extLst>
      <p:ext uri="{BB962C8B-B14F-4D97-AF65-F5344CB8AC3E}">
        <p14:creationId xmlns:p14="http://schemas.microsoft.com/office/powerpoint/2010/main" val="13143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2DC6-0539-DF4F-98E0-0956A4000BC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523982" y="457200"/>
            <a:ext cx="11350068" cy="1143000"/>
          </a:xfrm>
        </p:spPr>
        <p:txBody>
          <a:bodyPr/>
          <a:lstStyle/>
          <a:p>
            <a:r>
              <a:rPr lang="en-US" altLang="en-US"/>
              <a:t>Iterative and Incremental </a:t>
            </a:r>
            <a:r>
              <a:rPr lang="en-US" altLang="en-US" smtClean="0"/>
              <a:t>Life-Cycle </a:t>
            </a:r>
            <a:r>
              <a:rPr lang="en-US" altLang="en-US"/>
              <a:t>Model: </a:t>
            </a:r>
            <a:r>
              <a:rPr lang="en-US" altLang="en-US" dirty="0" err="1"/>
              <a:t>Incrementation</a:t>
            </a:r>
            <a:endParaRPr lang="en-US" alt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029" y="2031715"/>
            <a:ext cx="940171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/>
              <a:t>Miller’s Law:</a:t>
            </a:r>
            <a:r>
              <a:rPr lang="en-US" altLang="en-US" dirty="0"/>
              <a:t>  At any one time, we can concentrate on only approximately seven chunks (units of information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To handle larger amounts of information, use </a:t>
            </a:r>
            <a:r>
              <a:rPr lang="en-US" altLang="en-US" b="1" dirty="0"/>
              <a:t>stepwise refinement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Concentrate on the aspects that are currently the most important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Postpone aspects that are currently less critical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Every aspect is eventually handled, but in the order of current importance  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This is an </a:t>
            </a:r>
            <a:r>
              <a:rPr lang="en-US" altLang="en-US" b="1" dirty="0"/>
              <a:t>incremental</a:t>
            </a:r>
            <a:r>
              <a:rPr lang="en-US" altLang="en-US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4350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9AF8-7EB8-5C4E-BB16-14F04895F9B9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1788" y="517989"/>
            <a:ext cx="11568701" cy="1143000"/>
          </a:xfrm>
        </p:spPr>
        <p:txBody>
          <a:bodyPr/>
          <a:lstStyle/>
          <a:p>
            <a:r>
              <a:rPr lang="en-US" altLang="en-US" smtClean="0"/>
              <a:t>Iterative </a:t>
            </a:r>
            <a:r>
              <a:rPr lang="en-US" altLang="en-US"/>
              <a:t>and </a:t>
            </a:r>
            <a:r>
              <a:rPr lang="en-US" altLang="en-US" smtClean="0"/>
              <a:t>Incremental Life-Cycle </a:t>
            </a:r>
            <a:r>
              <a:rPr lang="en-US" altLang="en-US" dirty="0"/>
              <a:t>Model: Iteration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688" y="202144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dirty="0"/>
              <a:t>In the real life, we cannot speak about “the analysis phase”</a:t>
            </a:r>
          </a:p>
          <a:p>
            <a:pPr lvl="1"/>
            <a:r>
              <a:rPr lang="en-US" altLang="en-US" sz="1800" dirty="0"/>
              <a:t>Instead, the operations of the analysis phase are spread out over the life cycle as a consequence of both the moving target problem and the need to correct the inevitable </a:t>
            </a:r>
            <a:r>
              <a:rPr lang="en-US" altLang="en-US" sz="1800" dirty="0" smtClean="0"/>
              <a:t>mistakes</a:t>
            </a:r>
          </a:p>
          <a:p>
            <a:pPr lvl="2"/>
            <a:r>
              <a:rPr lang="en-US" altLang="en-US" dirty="0" smtClean="0"/>
              <a:t>Moving target problem: the </a:t>
            </a:r>
            <a:r>
              <a:rPr lang="en-US" altLang="en-US" dirty="0"/>
              <a:t>requirements change while the software product is being developed.  This change is </a:t>
            </a:r>
            <a:r>
              <a:rPr lang="en-US" altLang="en-US" dirty="0" smtClean="0"/>
              <a:t>inevitable</a:t>
            </a:r>
            <a:endParaRPr lang="en-US" altLang="en-US" dirty="0"/>
          </a:p>
          <a:p>
            <a:r>
              <a:rPr lang="en-US" altLang="en-US" dirty="0"/>
              <a:t>The basic software development process is iterative </a:t>
            </a:r>
          </a:p>
          <a:p>
            <a:pPr lvl="1"/>
            <a:r>
              <a:rPr lang="en-US" altLang="en-US" sz="1800" dirty="0"/>
              <a:t>Each successive version is intended to be closer to its target than its predecessor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281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B4AD-8A7A-8C4C-ADF0-A52486622FA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30" y="450351"/>
            <a:ext cx="9666270" cy="1143000"/>
          </a:xfrm>
        </p:spPr>
        <p:txBody>
          <a:bodyPr/>
          <a:lstStyle/>
          <a:p>
            <a:r>
              <a:rPr lang="en-US" altLang="en-US" smtClean="0"/>
              <a:t>Iterative-and-Incremental </a:t>
            </a:r>
            <a:r>
              <a:rPr lang="en-US" altLang="en-US"/>
              <a:t>Model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50" y="2012879"/>
            <a:ext cx="11576099" cy="518160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altLang="en-US" dirty="0" smtClean="0"/>
              <a:t>Strengths</a:t>
            </a:r>
          </a:p>
          <a:p>
            <a:pPr lvl="1">
              <a:spcBef>
                <a:spcPts val="200"/>
              </a:spcBef>
            </a:pPr>
            <a:r>
              <a:rPr lang="en-US" altLang="en-US" dirty="0" smtClean="0"/>
              <a:t>There </a:t>
            </a:r>
            <a:r>
              <a:rPr lang="en-US" altLang="en-US" dirty="0"/>
              <a:t>are multiple opportunities for checking that the software product is correct</a:t>
            </a:r>
          </a:p>
          <a:p>
            <a:pPr lvl="2"/>
            <a:r>
              <a:rPr lang="en-US" altLang="en-US" dirty="0" smtClean="0"/>
              <a:t>Every </a:t>
            </a:r>
            <a:r>
              <a:rPr lang="en-US" altLang="en-US" dirty="0"/>
              <a:t>iteration incorporates the test workflow</a:t>
            </a:r>
          </a:p>
          <a:p>
            <a:pPr lvl="2"/>
            <a:r>
              <a:rPr lang="en-US" altLang="en-US" dirty="0"/>
              <a:t>Faults can be detected and corrected </a:t>
            </a:r>
            <a:r>
              <a:rPr lang="en-US" altLang="en-US" dirty="0" smtClean="0"/>
              <a:t>early</a:t>
            </a:r>
            <a:endParaRPr lang="en-US" altLang="en-US" dirty="0"/>
          </a:p>
          <a:p>
            <a:pPr lvl="1"/>
            <a:r>
              <a:rPr lang="en-US" altLang="en-US" dirty="0"/>
              <a:t>The robustness of the architecture can be determined early in the life cycle</a:t>
            </a:r>
          </a:p>
          <a:p>
            <a:pPr lvl="2"/>
            <a:r>
              <a:rPr lang="en-US" altLang="en-US" b="1" dirty="0"/>
              <a:t>Architecture</a:t>
            </a:r>
            <a:r>
              <a:rPr lang="en-US" altLang="en-US" i="1" dirty="0"/>
              <a:t> </a:t>
            </a:r>
            <a:r>
              <a:rPr lang="en-US" altLang="en-US" dirty="0"/>
              <a:t>— the various component modules and how they fit together</a:t>
            </a:r>
          </a:p>
          <a:p>
            <a:pPr lvl="2"/>
            <a:r>
              <a:rPr lang="en-US" altLang="en-US" b="1" dirty="0"/>
              <a:t>Robustness</a:t>
            </a:r>
            <a:r>
              <a:rPr lang="en-US" altLang="en-US" i="1" dirty="0"/>
              <a:t> </a:t>
            </a:r>
            <a:r>
              <a:rPr lang="en-US" altLang="en-US" dirty="0"/>
              <a:t>— the property of being able to handle extensions and changes without falling </a:t>
            </a:r>
            <a:r>
              <a:rPr lang="en-US" altLang="en-US" dirty="0" smtClean="0"/>
              <a:t>apart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We can mitigate (resolve)</a:t>
            </a:r>
            <a:r>
              <a:rPr lang="en-US" altLang="en-US" i="1" dirty="0"/>
              <a:t> </a:t>
            </a:r>
            <a:r>
              <a:rPr lang="en-US" altLang="en-US" dirty="0"/>
              <a:t>risks early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Risks are invariably involved in software development and </a:t>
            </a:r>
            <a:r>
              <a:rPr lang="en-US" altLang="en-US" dirty="0" smtClean="0"/>
              <a:t>maintenance</a:t>
            </a:r>
            <a:endParaRPr lang="en-US" altLang="en-US" sz="12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We always have a working version of the software product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Variation: Deliver partial versions to smooth the introduction of the new product in the client </a:t>
            </a:r>
            <a:r>
              <a:rPr lang="en-US" altLang="en-US" dirty="0" smtClean="0"/>
              <a:t>organization</a:t>
            </a:r>
            <a:endParaRPr lang="en-US" altLang="en-US" sz="12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There is empirical evidence that the life-cycle model </a:t>
            </a:r>
            <a:r>
              <a:rPr lang="en-US" altLang="en-US" dirty="0" smtClean="0"/>
              <a:t>works</a:t>
            </a:r>
            <a:endParaRPr lang="en-US" altLang="en-US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348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A4C06-EE9D-E64E-8A19-99C267992F9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692" y="828782"/>
            <a:ext cx="10277639" cy="685800"/>
          </a:xfrm>
        </p:spPr>
        <p:txBody>
          <a:bodyPr/>
          <a:lstStyle/>
          <a:p>
            <a:r>
              <a:rPr lang="en-US" altLang="en-US"/>
              <a:t>Managing Iteration and </a:t>
            </a:r>
            <a:r>
              <a:rPr lang="en-US" altLang="en-US" dirty="0" err="1"/>
              <a:t>Incrementation</a:t>
            </a:r>
            <a:endParaRPr lang="en-US" alt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080" y="1514582"/>
            <a:ext cx="9851204" cy="5638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The iterative-and-incremental life-cycle model is as regimented as the waterfall model since developing a software product using the iterative-and-incremental model is equivalent to developing a series of smaller software products, all using the </a:t>
            </a:r>
            <a:r>
              <a:rPr lang="en-US" altLang="en-US"/>
              <a:t>waterfall </a:t>
            </a:r>
            <a:r>
              <a:rPr lang="en-US" altLang="en-US" smtClean="0"/>
              <a:t>model</a:t>
            </a: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The project as a whole is broken up into a series of waterfall mini projects.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During each mini-project, iteration is performed as needed.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For each increment, the requirements, analysis, design, and implementation phases are repeatedly performed until it is clear that no further iteration is needed.  That is: each increment is a waterfall mini project.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b="1" dirty="0"/>
              <a:t>The iterative-and-incremental life-cycle model is the waterfall model, applied successively</a:t>
            </a:r>
          </a:p>
        </p:txBody>
      </p:sp>
    </p:spTree>
    <p:extLst>
      <p:ext uri="{BB962C8B-B14F-4D97-AF65-F5344CB8AC3E}">
        <p14:creationId xmlns:p14="http://schemas.microsoft.com/office/powerpoint/2010/main" val="253287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2F7D4-3D2D-E540-BFD6-A26C58288C2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n-US"/>
              <a:t>Agile Processes:</a:t>
            </a:r>
            <a:br>
              <a:rPr lang="en-US" altLang="en-US"/>
            </a:br>
            <a:r>
              <a:rPr lang="en-US" altLang="en-US"/>
              <a:t>Extreme Programming (Cont.)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8713" y="2622979"/>
            <a:ext cx="10554574" cy="36365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Based on the features (</a:t>
            </a:r>
            <a:r>
              <a:rPr lang="en-US" altLang="en-US" dirty="0" smtClean="0"/>
              <a:t>stories/scenarios) </a:t>
            </a:r>
            <a:r>
              <a:rPr lang="en-US" altLang="en-US" dirty="0"/>
              <a:t>the client wants: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development team estimates the duration and cost of each feature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client selects the features for next build using cost-benefit analysis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proposed build is broken down into smaller pieces termed tasks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programmer draws up test cases for a task </a:t>
            </a:r>
            <a:r>
              <a:rPr lang="en-US" altLang="en-US" dirty="0">
                <a:sym typeface="Wingdings" charset="2"/>
              </a:rPr>
              <a:t> Test-driven development (TDD</a:t>
            </a:r>
            <a:r>
              <a:rPr lang="en-US" altLang="en-US" dirty="0" smtClean="0">
                <a:sym typeface="Wingdings" charset="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Pair Programming: The programmer works together with a partner on one screen to implement the task and ensure that all the test cases work correctly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Continuous integration of tasks since a number of pairs implement tasks in parallel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The </a:t>
            </a:r>
            <a:r>
              <a:rPr lang="en-US" altLang="en-US" dirty="0"/>
              <a:t>TDD test cases used for the task are retained and utilized in all further integration testing.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69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6E649-61B7-8143-BE12-30EC787BC79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28" y="507714"/>
            <a:ext cx="9758737" cy="1143000"/>
          </a:xfrm>
        </p:spPr>
        <p:txBody>
          <a:bodyPr/>
          <a:lstStyle/>
          <a:p>
            <a:r>
              <a:rPr lang="en-US" altLang="en-US"/>
              <a:t>Unusual Features of </a:t>
            </a: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Extreme </a:t>
            </a:r>
            <a:r>
              <a:rPr lang="en-US" altLang="en-US"/>
              <a:t>Programming (XP)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225" y="1371600"/>
            <a:ext cx="9902575" cy="5181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The computers of the XP team are put in the center of a large room lined with cubicles.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 client representative works with the XP team at all times.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Software professionals cannot work overtime for 2 successive weeks.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There is no specialization.  Instead, all members of the XP team work on analysis, design, code, and testing.</a:t>
            </a:r>
            <a:endParaRPr lang="en-US" altLang="en-US" i="1" dirty="0"/>
          </a:p>
          <a:p>
            <a:pPr>
              <a:lnSpc>
                <a:spcPct val="80000"/>
              </a:lnSpc>
            </a:pPr>
            <a:r>
              <a:rPr lang="en-US" altLang="en-US" dirty="0"/>
              <a:t>There is no overall design step before the various builds are constructed.  Instead, the design is modified while the product is being built.  This procedure is termed</a:t>
            </a:r>
            <a:r>
              <a:rPr lang="en-US" altLang="en-US" i="1" dirty="0"/>
              <a:t> </a:t>
            </a:r>
            <a:r>
              <a:rPr lang="en-US" altLang="en-US" b="1" dirty="0"/>
              <a:t>refactoring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81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4055-C62C-3740-AD52-B69997E7B6E9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20220" y="343328"/>
            <a:ext cx="8229600" cy="1143000"/>
          </a:xfrm>
        </p:spPr>
        <p:txBody>
          <a:bodyPr/>
          <a:lstStyle/>
          <a:p>
            <a:r>
              <a:rPr lang="en-US" altLang="en-US"/>
              <a:t>Agile Processes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4387" y="1173823"/>
            <a:ext cx="11774183" cy="5791200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Extreme programming is one of a number of new paradigms that are collectively referred to as </a:t>
            </a:r>
            <a:r>
              <a:rPr lang="en-US" altLang="en-US" sz="2600" b="1" dirty="0"/>
              <a:t>agile processes</a:t>
            </a:r>
            <a:r>
              <a:rPr lang="en-US" altLang="en-US" sz="2600" dirty="0" smtClean="0"/>
              <a:t>.</a:t>
            </a:r>
            <a:endParaRPr lang="en-US" altLang="en-US" sz="2600" dirty="0"/>
          </a:p>
          <a:p>
            <a:r>
              <a:rPr lang="en-US" altLang="en-US" sz="2600" dirty="0"/>
              <a:t>Agile processes are characterized by</a:t>
            </a:r>
          </a:p>
          <a:p>
            <a:pPr lvl="1"/>
            <a:r>
              <a:rPr lang="en-US" altLang="en-US" sz="2100" dirty="0"/>
              <a:t>Less emphasis on analysis and design</a:t>
            </a:r>
          </a:p>
          <a:p>
            <a:pPr lvl="1"/>
            <a:r>
              <a:rPr lang="en-US" altLang="en-US" sz="2100" dirty="0"/>
              <a:t>Earlier implementation (working software is considered more important than detailed documentation)</a:t>
            </a:r>
          </a:p>
          <a:p>
            <a:pPr lvl="1"/>
            <a:r>
              <a:rPr lang="en-US" altLang="en-US" sz="2100" dirty="0"/>
              <a:t>Responsiveness to change in requirements</a:t>
            </a:r>
          </a:p>
          <a:p>
            <a:pPr lvl="1"/>
            <a:r>
              <a:rPr lang="en-US" altLang="en-US" sz="2100" dirty="0"/>
              <a:t>Close collaboration with the </a:t>
            </a:r>
            <a:r>
              <a:rPr lang="en-US" altLang="en-US" sz="2100" dirty="0" smtClean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7397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Class: Straw House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60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Get into groups of 6</a:t>
            </a:r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Facilitator</a:t>
            </a:r>
          </a:p>
          <a:p>
            <a:pPr lvl="1"/>
            <a:r>
              <a:rPr lang="en-US" dirty="0" smtClean="0"/>
              <a:t>Timekeeper</a:t>
            </a:r>
          </a:p>
          <a:p>
            <a:pPr lvl="1"/>
            <a:r>
              <a:rPr lang="en-US" dirty="0" smtClean="0"/>
              <a:t>Scribe</a:t>
            </a:r>
          </a:p>
          <a:p>
            <a:pPr lvl="1"/>
            <a:r>
              <a:rPr lang="en-US" dirty="0" smtClean="0"/>
              <a:t>Runner</a:t>
            </a:r>
          </a:p>
          <a:p>
            <a:pPr lvl="1"/>
            <a:r>
              <a:rPr lang="en-US" dirty="0" smtClean="0"/>
              <a:t>Client/Customer</a:t>
            </a:r>
          </a:p>
          <a:p>
            <a:pPr lvl="1"/>
            <a:r>
              <a:rPr lang="en-US" dirty="0" smtClean="0"/>
              <a:t>Lead Builder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Select Team Roles (5 minutes)</a:t>
            </a:r>
          </a:p>
          <a:p>
            <a:pPr lvl="1"/>
            <a:r>
              <a:rPr lang="en-US" dirty="0" smtClean="0"/>
              <a:t>Talk with client/customer (5 minutes)</a:t>
            </a:r>
          </a:p>
          <a:p>
            <a:pPr lvl="1"/>
            <a:r>
              <a:rPr lang="en-US" dirty="0" smtClean="0"/>
              <a:t>Build (15 minutes)</a:t>
            </a:r>
          </a:p>
          <a:p>
            <a:pPr lvl="1"/>
            <a:r>
              <a:rPr lang="en-US" dirty="0" smtClean="0"/>
              <a:t>Assess client/customer satisfaction (5 minutes)</a:t>
            </a:r>
          </a:p>
          <a:p>
            <a:r>
              <a:rPr lang="en-US" dirty="0" smtClean="0"/>
              <a:t>SEE FULL SET OF INSTRUCTIONS IN CANVAS AND ON IN-CLASS HANDOUT</a:t>
            </a:r>
          </a:p>
        </p:txBody>
      </p:sp>
    </p:spTree>
    <p:extLst>
      <p:ext uri="{BB962C8B-B14F-4D97-AF65-F5344CB8AC3E}">
        <p14:creationId xmlns:p14="http://schemas.microsoft.com/office/powerpoint/2010/main" val="11324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00E9-78CD-6E41-91E3-61889BFC295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9672" y="600182"/>
            <a:ext cx="8229600" cy="990600"/>
          </a:xfrm>
        </p:spPr>
        <p:txBody>
          <a:bodyPr/>
          <a:lstStyle/>
          <a:p>
            <a:r>
              <a:rPr lang="en-US" altLang="en-US" dirty="0"/>
              <a:t>Agile Processes 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814" y="1245207"/>
            <a:ext cx="8686800" cy="5838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A principle in the </a:t>
            </a:r>
            <a:r>
              <a:rPr lang="en-US" altLang="en-US" i="1" dirty="0"/>
              <a:t>Manifesto</a:t>
            </a:r>
            <a:r>
              <a:rPr lang="en-US" altLang="en-US" dirty="0"/>
              <a:t> 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Deliver working software frequently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Ideally every 2 or 3 weeks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One way of achieving this is to use </a:t>
            </a:r>
            <a:r>
              <a:rPr lang="en-US" altLang="en-US" sz="1800" b="1" i="1" dirty="0" err="1"/>
              <a:t>timeboxing</a:t>
            </a:r>
            <a:r>
              <a:rPr lang="en-US" altLang="en-US" sz="1800" i="1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Used for many years as a time-management technique</a:t>
            </a:r>
          </a:p>
          <a:p>
            <a:pPr lvl="3">
              <a:lnSpc>
                <a:spcPct val="90000"/>
              </a:lnSpc>
            </a:pPr>
            <a:r>
              <a:rPr lang="en-US" altLang="en-US" sz="1600" dirty="0"/>
              <a:t>A specific amount of time is set aside for a task</a:t>
            </a:r>
          </a:p>
          <a:p>
            <a:pPr lvl="3">
              <a:lnSpc>
                <a:spcPct val="90000"/>
              </a:lnSpc>
            </a:pPr>
            <a:r>
              <a:rPr lang="en-US" altLang="en-US" sz="1600" dirty="0"/>
              <a:t>Typically 3 weeks for each iteration</a:t>
            </a:r>
          </a:p>
          <a:p>
            <a:pPr lvl="3">
              <a:lnSpc>
                <a:spcPct val="90000"/>
              </a:lnSpc>
            </a:pPr>
            <a:r>
              <a:rPr lang="en-US" altLang="en-US" sz="1600" dirty="0"/>
              <a:t>The team members then do the best job they can during that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Agile processes demand fixed time, not fixed features</a:t>
            </a:r>
          </a:p>
        </p:txBody>
      </p:sp>
    </p:spTree>
    <p:extLst>
      <p:ext uri="{BB962C8B-B14F-4D97-AF65-F5344CB8AC3E}">
        <p14:creationId xmlns:p14="http://schemas.microsoft.com/office/powerpoint/2010/main" val="206293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0AC7-9A53-9A45-B00B-6E4C05A34BE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70" y="269875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Spiral </a:t>
            </a:r>
            <a:r>
              <a:rPr lang="en-US" altLang="en-US" dirty="0"/>
              <a:t>Life-Cycle Model</a:t>
            </a:r>
          </a:p>
        </p:txBody>
      </p:sp>
      <p:graphicFrame>
        <p:nvGraphicFramePr>
          <p:cNvPr id="3891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89843"/>
              </p:ext>
            </p:extLst>
          </p:nvPr>
        </p:nvGraphicFramePr>
        <p:xfrm>
          <a:off x="6653880" y="2117883"/>
          <a:ext cx="4024451" cy="4288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name="Image" r:id="rId3" imgW="3431764" imgH="3657298" progId="Photoshop.Image.6">
                  <p:embed/>
                </p:oleObj>
              </mc:Choice>
              <mc:Fallback>
                <p:oleObj name="Image" r:id="rId3" imgW="3431764" imgH="3657298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880" y="2117883"/>
                        <a:ext cx="4024451" cy="4288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8226" y="1964076"/>
            <a:ext cx="6154220" cy="518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/>
              <a:t>Minimize risk via the use of prototypes and other means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Two types of </a:t>
            </a:r>
            <a:r>
              <a:rPr lang="en-US" altLang="en-US" dirty="0" smtClean="0"/>
              <a:t>risk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Analyzable </a:t>
            </a:r>
            <a:r>
              <a:rPr lang="en-US" altLang="en-US" dirty="0" smtClean="0"/>
              <a:t>Risk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</a:t>
            </a:r>
            <a:r>
              <a:rPr lang="en-US" altLang="en-US" dirty="0" smtClean="0"/>
              <a:t>ime </a:t>
            </a:r>
            <a:r>
              <a:rPr lang="en-US" altLang="en-US" dirty="0"/>
              <a:t>and cost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Un-analyzable </a:t>
            </a:r>
            <a:r>
              <a:rPr lang="en-US" altLang="en-US" dirty="0" smtClean="0"/>
              <a:t>Risk  </a:t>
            </a:r>
            <a:endParaRPr lang="en-US" altLang="en-US" dirty="0"/>
          </a:p>
          <a:p>
            <a:pPr lvl="2">
              <a:lnSpc>
                <a:spcPct val="90000"/>
              </a:lnSpc>
            </a:pPr>
            <a:r>
              <a:rPr lang="en-US" altLang="en-US" dirty="0"/>
              <a:t>Personnel turnover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Difference between small-scale and large-scale software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Evaluate the delivery promises of a hardware supplier</a:t>
            </a:r>
          </a:p>
          <a:p>
            <a:pPr>
              <a:lnSpc>
                <a:spcPct val="80000"/>
              </a:lnSpc>
            </a:pPr>
            <a:r>
              <a:rPr lang="en-US" altLang="en-US" dirty="0" smtClean="0"/>
              <a:t>Simplified form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Rapid prototyping model pus risk analysis preceding each phase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If all risks cannot be mitigated, the project is immediately terminated</a:t>
            </a:r>
          </a:p>
        </p:txBody>
      </p:sp>
    </p:spTree>
    <p:extLst>
      <p:ext uri="{BB962C8B-B14F-4D97-AF65-F5344CB8AC3E}">
        <p14:creationId xmlns:p14="http://schemas.microsoft.com/office/powerpoint/2010/main" val="63497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4316C-844A-C94A-8AAA-AD06DD77583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title"/>
          </p:nvPr>
        </p:nvSpPr>
        <p:spPr>
          <a:xfrm>
            <a:off x="532544" y="421241"/>
            <a:ext cx="8229600" cy="1143000"/>
          </a:xfrm>
        </p:spPr>
        <p:txBody>
          <a:bodyPr/>
          <a:lstStyle/>
          <a:p>
            <a:r>
              <a:rPr lang="en-US" altLang="en-US"/>
              <a:t>Full Spiral Life-Cycle Model</a:t>
            </a:r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96266"/>
              </p:ext>
            </p:extLst>
          </p:nvPr>
        </p:nvGraphicFramePr>
        <p:xfrm>
          <a:off x="6172200" y="2258348"/>
          <a:ext cx="4991806" cy="414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Image" r:id="rId3" imgW="4876397" imgH="4053505" progId="Photoshop.Image.6">
                  <p:embed/>
                </p:oleObj>
              </mc:Choice>
              <mc:Fallback>
                <p:oleObj name="Image" r:id="rId3" imgW="4876397" imgH="4053505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258348"/>
                        <a:ext cx="4991806" cy="414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18499" y="1676400"/>
            <a:ext cx="6390525" cy="518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dirty="0" smtClean="0"/>
              <a:t>Full form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Precede each phase by</a:t>
            </a:r>
          </a:p>
          <a:p>
            <a:pPr lvl="2">
              <a:lnSpc>
                <a:spcPct val="80000"/>
              </a:lnSpc>
            </a:pPr>
            <a:r>
              <a:rPr lang="en-US" altLang="en-US" dirty="0" smtClean="0"/>
              <a:t>Alternatives</a:t>
            </a:r>
          </a:p>
          <a:p>
            <a:pPr lvl="2">
              <a:lnSpc>
                <a:spcPct val="80000"/>
              </a:lnSpc>
            </a:pPr>
            <a:r>
              <a:rPr lang="en-US" altLang="en-US" dirty="0" smtClean="0"/>
              <a:t>Risk analysis</a:t>
            </a:r>
          </a:p>
          <a:p>
            <a:pPr lvl="2">
              <a:lnSpc>
                <a:spcPct val="80000"/>
              </a:lnSpc>
            </a:pPr>
            <a:r>
              <a:rPr lang="en-US" altLang="en-US" dirty="0" smtClean="0"/>
              <a:t>Determining</a:t>
            </a:r>
          </a:p>
          <a:p>
            <a:pPr lvl="3">
              <a:lnSpc>
                <a:spcPct val="90000"/>
              </a:lnSpc>
            </a:pPr>
            <a:r>
              <a:rPr lang="en-US" altLang="en-US" sz="1400" dirty="0"/>
              <a:t>Objective of the </a:t>
            </a:r>
            <a:r>
              <a:rPr lang="en-US" altLang="en-US" sz="1400" dirty="0" smtClean="0"/>
              <a:t>phase</a:t>
            </a:r>
            <a:endParaRPr lang="en-US" altLang="en-US" sz="1400" dirty="0"/>
          </a:p>
          <a:p>
            <a:pPr lvl="3">
              <a:lnSpc>
                <a:spcPct val="90000"/>
              </a:lnSpc>
            </a:pPr>
            <a:r>
              <a:rPr lang="en-US" altLang="en-US" sz="1400" dirty="0"/>
              <a:t>Alternatives for achieving the </a:t>
            </a:r>
            <a:r>
              <a:rPr lang="en-US" altLang="en-US" sz="1400" dirty="0" smtClean="0"/>
              <a:t>objectives</a:t>
            </a:r>
            <a:endParaRPr lang="en-US" altLang="en-US" sz="1400" dirty="0"/>
          </a:p>
          <a:p>
            <a:pPr lvl="3">
              <a:lnSpc>
                <a:spcPct val="90000"/>
              </a:lnSpc>
            </a:pPr>
            <a:r>
              <a:rPr lang="en-US" altLang="en-US" sz="1400" dirty="0"/>
              <a:t>Constraints imposed on those alternatives</a:t>
            </a:r>
            <a:endParaRPr lang="en-US" altLang="en-US" sz="1400" dirty="0" smtClean="0"/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Follow each phase by</a:t>
            </a:r>
          </a:p>
          <a:p>
            <a:pPr lvl="2">
              <a:lnSpc>
                <a:spcPct val="80000"/>
              </a:lnSpc>
            </a:pPr>
            <a:r>
              <a:rPr lang="en-US" altLang="en-US" dirty="0" smtClean="0"/>
              <a:t>Evaluation</a:t>
            </a:r>
          </a:p>
          <a:p>
            <a:pPr lvl="2">
              <a:lnSpc>
                <a:spcPct val="80000"/>
              </a:lnSpc>
            </a:pPr>
            <a:r>
              <a:rPr lang="en-US" altLang="en-US" dirty="0" smtClean="0"/>
              <a:t>Planning of the next phase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Radial dimension – cumulative costs to date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Angular dimension: progress through the spiral</a:t>
            </a:r>
          </a:p>
        </p:txBody>
      </p:sp>
    </p:spTree>
    <p:extLst>
      <p:ext uri="{BB962C8B-B14F-4D97-AF65-F5344CB8AC3E}">
        <p14:creationId xmlns:p14="http://schemas.microsoft.com/office/powerpoint/2010/main" val="122947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E1B27-5CF3-EA4E-A186-30714B832741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35285" y="495300"/>
            <a:ext cx="8229600" cy="1143000"/>
          </a:xfrm>
        </p:spPr>
        <p:txBody>
          <a:bodyPr/>
          <a:lstStyle/>
          <a:p>
            <a:r>
              <a:rPr lang="en-US" altLang="en-US" dirty="0"/>
              <a:t>Spiral </a:t>
            </a:r>
            <a:r>
              <a:rPr lang="en-US" altLang="en-US"/>
              <a:t>Life-Cycle </a:t>
            </a:r>
            <a:r>
              <a:rPr lang="en-US" altLang="en-US" smtClean="0"/>
              <a:t>Model</a:t>
            </a:r>
            <a:endParaRPr lang="en-US" alt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1317" y="1282557"/>
            <a:ext cx="82296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Strengths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emphasis on alternatives and constraints supports the reuse of existing software and the incorporation of software quality as a specific </a:t>
            </a:r>
            <a:r>
              <a:rPr lang="en-US" altLang="en-US" dirty="0" smtClean="0"/>
              <a:t>objective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There is essentially no distinction between development and maintenance since maintenance is another cycle of the </a:t>
            </a:r>
            <a:r>
              <a:rPr lang="en-US" altLang="en-US" dirty="0" smtClean="0"/>
              <a:t>spiral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Weaknesses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large-scale software only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 internal (in-house) software only</a:t>
            </a:r>
          </a:p>
        </p:txBody>
      </p:sp>
    </p:spTree>
    <p:extLst>
      <p:ext uri="{BB962C8B-B14F-4D97-AF65-F5344CB8AC3E}">
        <p14:creationId xmlns:p14="http://schemas.microsoft.com/office/powerpoint/2010/main" val="667205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Whichever software life cycle is adopted…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You must carry out the following activities:</a:t>
            </a:r>
          </a:p>
          <a:p>
            <a:pPr lvl="1"/>
            <a:r>
              <a:rPr lang="en-US" dirty="0" smtClean="0"/>
              <a:t>Requirements Analysis &amp; Specification</a:t>
            </a:r>
          </a:p>
          <a:p>
            <a:pPr lvl="2"/>
            <a:r>
              <a:rPr lang="en-US" dirty="0" smtClean="0"/>
              <a:t>User requirements are identified and analyzed</a:t>
            </a:r>
          </a:p>
          <a:p>
            <a:pPr lvl="1"/>
            <a:r>
              <a:rPr lang="en-US" dirty="0" smtClean="0"/>
              <a:t>Architectural Design</a:t>
            </a:r>
          </a:p>
          <a:p>
            <a:pPr lvl="2"/>
            <a:r>
              <a:rPr lang="en-US" dirty="0" smtClean="0"/>
              <a:t>System is structured into its constituent components and the interfaces between these components are defined</a:t>
            </a:r>
          </a:p>
          <a:p>
            <a:pPr lvl="1"/>
            <a:r>
              <a:rPr lang="en-US" dirty="0" smtClean="0"/>
              <a:t>Detailed Design</a:t>
            </a:r>
          </a:p>
          <a:p>
            <a:pPr lvl="2"/>
            <a:r>
              <a:rPr lang="en-US" dirty="0" smtClean="0"/>
              <a:t>Algorithmic details of each system component are defined</a:t>
            </a:r>
          </a:p>
          <a:p>
            <a:pPr lvl="1"/>
            <a:r>
              <a:rPr lang="en-US" dirty="0" smtClean="0"/>
              <a:t>Coding/Implementation</a:t>
            </a:r>
          </a:p>
          <a:p>
            <a:pPr lvl="1"/>
            <a:r>
              <a:rPr lang="en-US" dirty="0" smtClean="0"/>
              <a:t>Unit Testing</a:t>
            </a:r>
          </a:p>
          <a:p>
            <a:pPr lvl="2"/>
            <a:r>
              <a:rPr lang="en-US" dirty="0" smtClean="0"/>
              <a:t>Testing of individual components before they are combined with other components</a:t>
            </a:r>
          </a:p>
          <a:p>
            <a:pPr lvl="1"/>
            <a:r>
              <a:rPr lang="en-US" dirty="0" smtClean="0"/>
              <a:t>Integration Testing</a:t>
            </a:r>
          </a:p>
          <a:p>
            <a:pPr lvl="2"/>
            <a:r>
              <a:rPr lang="en-US" dirty="0" smtClean="0"/>
              <a:t>Combining tested components into progressively more complex groupings and testing those groupings until the whole software system has been put together and the interfaces tested</a:t>
            </a:r>
          </a:p>
          <a:p>
            <a:pPr lvl="1"/>
            <a:r>
              <a:rPr lang="en-US" dirty="0" smtClean="0"/>
              <a:t>System testing</a:t>
            </a:r>
          </a:p>
          <a:p>
            <a:pPr lvl="2"/>
            <a:r>
              <a:rPr lang="en-US" dirty="0" smtClean="0"/>
              <a:t>Testing an integrated hardware and software system to verify that the system meets its </a:t>
            </a:r>
            <a:r>
              <a:rPr lang="en-US" smtClean="0"/>
              <a:t>specified requirements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885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Software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2222287"/>
            <a:ext cx="6165130" cy="40276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case-driven software process that uses the UML notation</a:t>
            </a:r>
          </a:p>
          <a:p>
            <a:r>
              <a:rPr lang="en-US" dirty="0" smtClean="0"/>
              <a:t>AKA Rational Unified Process (RUP)</a:t>
            </a:r>
          </a:p>
          <a:p>
            <a:r>
              <a:rPr lang="en-US" dirty="0" smtClean="0"/>
              <a:t>Risk-driven approach</a:t>
            </a:r>
          </a:p>
          <a:p>
            <a:r>
              <a:rPr lang="en-US" dirty="0" smtClean="0"/>
              <a:t>Consists of 5 core workflows and four phases</a:t>
            </a:r>
          </a:p>
          <a:p>
            <a:pPr lvl="1"/>
            <a:r>
              <a:rPr lang="en-US" dirty="0" smtClean="0"/>
              <a:t>Workflow – sequence of activities that produces a result of observable value</a:t>
            </a:r>
          </a:p>
          <a:p>
            <a:pPr lvl="1"/>
            <a:r>
              <a:rPr lang="en-US" dirty="0" smtClean="0"/>
              <a:t>Phase – the time between two major milestones during which</a:t>
            </a:r>
          </a:p>
          <a:p>
            <a:pPr lvl="2"/>
            <a:r>
              <a:rPr lang="en-US" dirty="0" smtClean="0"/>
              <a:t>A well defined set of objectives is met</a:t>
            </a:r>
          </a:p>
          <a:p>
            <a:pPr lvl="2"/>
            <a:r>
              <a:rPr lang="en-US" dirty="0" smtClean="0"/>
              <a:t>Artifacts are completed</a:t>
            </a:r>
          </a:p>
          <a:p>
            <a:pPr lvl="2"/>
            <a:r>
              <a:rPr lang="en-US" dirty="0" smtClean="0"/>
              <a:t>Decisions about whether to move on to the next phase are made</a:t>
            </a:r>
          </a:p>
          <a:p>
            <a:r>
              <a:rPr lang="en-US" dirty="0" smtClean="0"/>
              <a:t>Iterative</a:t>
            </a:r>
          </a:p>
          <a:p>
            <a:r>
              <a:rPr lang="en-US" dirty="0" smtClean="0"/>
              <a:t>Each cycle goes through all four phases and addresses the development of a core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t="18494" r="24744" b="5530"/>
          <a:stretch/>
        </p:blipFill>
        <p:spPr>
          <a:xfrm>
            <a:off x="6847300" y="2086817"/>
            <a:ext cx="4949072" cy="42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Software Development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353" y="2222287"/>
            <a:ext cx="6627043" cy="402768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USDP/RUP life cycle workflows</a:t>
            </a:r>
          </a:p>
          <a:p>
            <a:pPr lvl="1"/>
            <a:r>
              <a:rPr lang="en-US" dirty="0" smtClean="0"/>
              <a:t>Requirements</a:t>
            </a:r>
          </a:p>
          <a:p>
            <a:pPr lvl="2"/>
            <a:r>
              <a:rPr lang="en-US" dirty="0" smtClean="0"/>
              <a:t>Product: Use case model</a:t>
            </a:r>
          </a:p>
          <a:p>
            <a:pPr lvl="1"/>
            <a:r>
              <a:rPr lang="en-US" dirty="0" smtClean="0"/>
              <a:t>Analysis</a:t>
            </a:r>
          </a:p>
          <a:p>
            <a:pPr lvl="2"/>
            <a:r>
              <a:rPr lang="en-US" dirty="0" smtClean="0"/>
              <a:t>Product: Analysis model</a:t>
            </a:r>
          </a:p>
          <a:p>
            <a:pPr lvl="1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Products: Design model &amp; Deployment model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2"/>
            <a:r>
              <a:rPr lang="en-US" dirty="0" smtClean="0"/>
              <a:t>Product: Implementation model</a:t>
            </a:r>
          </a:p>
          <a:p>
            <a:pPr lvl="1"/>
            <a:r>
              <a:rPr lang="en-US" dirty="0" smtClean="0"/>
              <a:t>Test</a:t>
            </a:r>
          </a:p>
          <a:p>
            <a:pPr lvl="2"/>
            <a:r>
              <a:rPr lang="en-US" dirty="0" smtClean="0"/>
              <a:t>Product: Test model</a:t>
            </a:r>
          </a:p>
          <a:p>
            <a:r>
              <a:rPr lang="en-US" dirty="0" smtClean="0"/>
              <a:t>USDP/RUP life cycle phases</a:t>
            </a:r>
          </a:p>
          <a:p>
            <a:pPr lvl="1"/>
            <a:r>
              <a:rPr lang="en-US" dirty="0" smtClean="0"/>
              <a:t>Inception – Seed idea is developed to a sufficient level to justify entering the elaboration phase</a:t>
            </a:r>
          </a:p>
          <a:p>
            <a:pPr lvl="1"/>
            <a:r>
              <a:rPr lang="en-US" dirty="0" smtClean="0"/>
              <a:t>Elaboration – Software architecture is defined</a:t>
            </a:r>
          </a:p>
          <a:p>
            <a:pPr lvl="1"/>
            <a:r>
              <a:rPr lang="en-US" dirty="0" smtClean="0"/>
              <a:t>Construction – Software is built to the point at which is is ready for release to users</a:t>
            </a:r>
          </a:p>
          <a:p>
            <a:pPr lvl="1"/>
            <a:r>
              <a:rPr lang="en-US" dirty="0" smtClean="0"/>
              <a:t>Transition – Software is turned over to user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t="18494" r="24744" b="5530"/>
          <a:stretch/>
        </p:blipFill>
        <p:spPr>
          <a:xfrm>
            <a:off x="7032396" y="2222287"/>
            <a:ext cx="4949072" cy="42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3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3744-848F-C746-9B01-966234C99DA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Life-Cycle Model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</a:t>
            </a:r>
            <a:r>
              <a:rPr lang="en-US" altLang="en-US" dirty="0" smtClean="0"/>
              <a:t>pecifies </a:t>
            </a:r>
            <a:r>
              <a:rPr lang="en-US" altLang="en-US" dirty="0"/>
              <a:t>the various phases/workflows of the software </a:t>
            </a:r>
            <a:r>
              <a:rPr lang="en-US" altLang="en-US" dirty="0" smtClean="0"/>
              <a:t>process including:</a:t>
            </a:r>
          </a:p>
          <a:p>
            <a:pPr lvl="1"/>
            <a:r>
              <a:rPr lang="en-US" altLang="en-US" dirty="0" smtClean="0"/>
              <a:t>requirements</a:t>
            </a:r>
            <a:r>
              <a:rPr lang="en-US" altLang="en-US" dirty="0"/>
              <a:t>,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analysis </a:t>
            </a:r>
            <a:r>
              <a:rPr lang="en-US" altLang="en-US" dirty="0"/>
              <a:t>(specification),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design</a:t>
            </a:r>
            <a:r>
              <a:rPr lang="en-US" altLang="en-US" dirty="0"/>
              <a:t>,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implementation</a:t>
            </a:r>
            <a:r>
              <a:rPr lang="en-US" altLang="en-US" dirty="0"/>
              <a:t>, and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Post-delivery maintenance</a:t>
            </a:r>
          </a:p>
          <a:p>
            <a:r>
              <a:rPr lang="en-US" altLang="en-US" dirty="0" smtClean="0"/>
              <a:t>Also specifies the </a:t>
            </a:r>
            <a:r>
              <a:rPr lang="en-US" altLang="en-US" dirty="0"/>
              <a:t>order in which they are to be carried out.</a:t>
            </a:r>
          </a:p>
        </p:txBody>
      </p:sp>
    </p:spTree>
    <p:extLst>
      <p:ext uri="{BB962C8B-B14F-4D97-AF65-F5344CB8AC3E}">
        <p14:creationId xmlns:p14="http://schemas.microsoft.com/office/powerpoint/2010/main" val="34174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737C-FE46-A14E-9C94-0070599299B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56975" y="378432"/>
            <a:ext cx="8458200" cy="1143000"/>
          </a:xfrm>
        </p:spPr>
        <p:txBody>
          <a:bodyPr/>
          <a:lstStyle/>
          <a:p>
            <a:r>
              <a:rPr lang="en-US" altLang="en-US"/>
              <a:t>Software Development in Theory</a:t>
            </a:r>
          </a:p>
        </p:txBody>
      </p:sp>
      <p:graphicFrame>
        <p:nvGraphicFramePr>
          <p:cNvPr id="450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533267"/>
              </p:ext>
            </p:extLst>
          </p:nvPr>
        </p:nvGraphicFramePr>
        <p:xfrm>
          <a:off x="6596009" y="2033852"/>
          <a:ext cx="2069244" cy="470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1609211" imgH="3657298" progId="Photoshop.Image.6">
                  <p:embed/>
                </p:oleObj>
              </mc:Choice>
              <mc:Fallback>
                <p:oleObj name="Image" r:id="rId3" imgW="1609211" imgH="3657298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009" y="2033852"/>
                        <a:ext cx="2069244" cy="4701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360470" y="2890463"/>
            <a:ext cx="5029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1139825" indent="-6826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760538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2103438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446338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90353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36073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81793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27513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 dirty="0"/>
              <a:t>Ideally, software is developed </a:t>
            </a:r>
            <a:r>
              <a:rPr lang="en-US" altLang="en-US" sz="2400" dirty="0" smtClean="0"/>
              <a:t>in a linear fashion from scratch</a:t>
            </a:r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294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FC964-66B7-F14F-82D3-2042B7741172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03667" y="449780"/>
            <a:ext cx="8915400" cy="1143000"/>
          </a:xfrm>
        </p:spPr>
        <p:txBody>
          <a:bodyPr/>
          <a:lstStyle/>
          <a:p>
            <a:r>
              <a:rPr lang="en-US" altLang="en-US"/>
              <a:t>Software Development in Practice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112" y="2049695"/>
            <a:ext cx="11065268" cy="5029200"/>
          </a:xfrm>
        </p:spPr>
        <p:txBody>
          <a:bodyPr/>
          <a:lstStyle/>
          <a:p>
            <a:r>
              <a:rPr lang="en-US" altLang="en-US" sz="2000" dirty="0"/>
              <a:t>In the real world, software development is totally different and is more chaotic </a:t>
            </a:r>
          </a:p>
          <a:p>
            <a:pPr lvl="1"/>
            <a:r>
              <a:rPr lang="en-US" altLang="en-US" sz="1800" dirty="0"/>
              <a:t>Software professionals make mistakes</a:t>
            </a:r>
          </a:p>
          <a:p>
            <a:pPr lvl="1"/>
            <a:r>
              <a:rPr lang="en-US" altLang="en-US" sz="1800" dirty="0"/>
              <a:t>The client’s requirements change while the software product is being developed</a:t>
            </a:r>
          </a:p>
          <a:p>
            <a:r>
              <a:rPr lang="en-US" altLang="en-US" sz="2000" dirty="0"/>
              <a:t>A software product is a model of the real world, and the real world is continually changing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056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A9C08-E43D-1D4E-9059-7203FFCCB0D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91" y="76200"/>
            <a:ext cx="9491609" cy="1143000"/>
          </a:xfrm>
        </p:spPr>
        <p:txBody>
          <a:bodyPr/>
          <a:lstStyle/>
          <a:p>
            <a:r>
              <a:rPr lang="en-US" altLang="en-US" smtClean="0"/>
              <a:t>Code-and-Fix </a:t>
            </a:r>
            <a:r>
              <a:rPr lang="en-US" altLang="en-US" dirty="0"/>
              <a:t>Life-Cycle Model</a:t>
            </a:r>
          </a:p>
        </p:txBody>
      </p:sp>
      <p:graphicFrame>
        <p:nvGraphicFramePr>
          <p:cNvPr id="1638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645142"/>
              </p:ext>
            </p:extLst>
          </p:nvPr>
        </p:nvGraphicFramePr>
        <p:xfrm>
          <a:off x="6177886" y="2122088"/>
          <a:ext cx="5562600" cy="3929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Image" r:id="rId4" imgW="4876397" imgH="3535388" progId="Photoshop.Image.6">
                  <p:embed/>
                </p:oleObj>
              </mc:Choice>
              <mc:Fallback>
                <p:oleObj name="Image" r:id="rId4" imgW="4876397" imgH="3535388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886" y="2122088"/>
                        <a:ext cx="5562600" cy="39293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59628" y="2268527"/>
            <a:ext cx="5822673" cy="43685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The easiest way to develop software</a:t>
            </a:r>
          </a:p>
          <a:p>
            <a:pPr lvl="1"/>
            <a:r>
              <a:rPr lang="en-US" altLang="en-US" dirty="0" smtClean="0"/>
              <a:t>No design</a:t>
            </a:r>
          </a:p>
          <a:p>
            <a:pPr lvl="1"/>
            <a:r>
              <a:rPr lang="en-US" altLang="en-US" dirty="0" smtClean="0"/>
              <a:t>No specifications</a:t>
            </a:r>
          </a:p>
          <a:p>
            <a:r>
              <a:rPr lang="en-US" altLang="en-US" dirty="0" smtClean="0"/>
              <a:t>The most expensive approach for maintenance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product is implemented without requirements or specifications, or any attempt at design.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The </a:t>
            </a:r>
            <a:r>
              <a:rPr lang="en-US" altLang="en-US" dirty="0"/>
              <a:t>developers simply throw code together and rework it as many times as necessary to satisfy the client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Used </a:t>
            </a:r>
            <a:r>
              <a:rPr lang="en-US" altLang="en-US" dirty="0"/>
              <a:t>in small </a:t>
            </a:r>
            <a:r>
              <a:rPr lang="en-US" altLang="en-US" dirty="0" smtClean="0"/>
              <a:t>projects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Completely unsatisfactory </a:t>
            </a:r>
            <a:r>
              <a:rPr lang="en-US" altLang="en-US" dirty="0"/>
              <a:t>for products of any reasonable </a:t>
            </a:r>
            <a:r>
              <a:rPr lang="en-US" altLang="en-US" dirty="0" smtClean="0"/>
              <a:t>size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988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62A7-1735-3F46-A753-580AE399BF0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79124" y="355600"/>
            <a:ext cx="8229600" cy="1143000"/>
          </a:xfrm>
        </p:spPr>
        <p:txBody>
          <a:bodyPr/>
          <a:lstStyle/>
          <a:p>
            <a:r>
              <a:rPr lang="en-US" altLang="en-US" smtClean="0"/>
              <a:t>Waterfall </a:t>
            </a:r>
            <a:r>
              <a:rPr lang="en-US" altLang="en-US"/>
              <a:t>Life-Cycle Model</a:t>
            </a: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137305"/>
              </p:ext>
            </p:extLst>
          </p:nvPr>
        </p:nvGraphicFramePr>
        <p:xfrm>
          <a:off x="6625547" y="2208288"/>
          <a:ext cx="4766353" cy="386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Image" r:id="rId3" imgW="4876397" imgH="3955977" progId="Photoshop.Image.6">
                  <p:embed/>
                </p:oleObj>
              </mc:Choice>
              <mc:Fallback>
                <p:oleObj name="Image" r:id="rId3" imgW="4876397" imgH="3955977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5547" y="2208288"/>
                        <a:ext cx="4766353" cy="3866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78445" y="2208288"/>
            <a:ext cx="5822673" cy="43685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Linear model with feedback loops</a:t>
            </a:r>
          </a:p>
          <a:p>
            <a:r>
              <a:rPr lang="en-US" altLang="en-US" dirty="0"/>
              <a:t>No phase is complete until </a:t>
            </a:r>
            <a:endParaRPr lang="en-US" altLang="en-US" dirty="0" smtClean="0"/>
          </a:p>
          <a:p>
            <a:pPr lvl="1"/>
            <a:r>
              <a:rPr lang="en-US" altLang="en-US" b="1" dirty="0" smtClean="0"/>
              <a:t>documentation</a:t>
            </a:r>
            <a:r>
              <a:rPr lang="en-US" altLang="en-US" dirty="0" smtClean="0"/>
              <a:t> </a:t>
            </a:r>
            <a:r>
              <a:rPr lang="en-US" altLang="en-US" dirty="0"/>
              <a:t>for that phase has been completed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products </a:t>
            </a:r>
            <a:r>
              <a:rPr lang="en-US" altLang="en-US" dirty="0"/>
              <a:t>of that phase have been approved by the </a:t>
            </a:r>
            <a:r>
              <a:rPr lang="en-US" altLang="en-US" b="1" dirty="0"/>
              <a:t>software quality assurance</a:t>
            </a:r>
            <a:r>
              <a:rPr lang="en-US" altLang="en-US" dirty="0"/>
              <a:t> (SQA) group.</a:t>
            </a:r>
          </a:p>
          <a:p>
            <a:r>
              <a:rPr lang="en-US" altLang="en-US" dirty="0"/>
              <a:t>If the products of an earlier phase have to be changed as a consequence of following a </a:t>
            </a:r>
            <a:r>
              <a:rPr lang="en-US" altLang="en-US" b="1" dirty="0"/>
              <a:t>feedback loop</a:t>
            </a:r>
            <a:r>
              <a:rPr lang="en-US" altLang="en-US" dirty="0"/>
              <a:t>, that earlier phase is deemed to be complete only when the documentation for the phase has been modified and the modifications have been checked by the SQA group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81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62A7-1735-3F46-A753-580AE399BF04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79124" y="355600"/>
            <a:ext cx="8229600" cy="1143000"/>
          </a:xfrm>
        </p:spPr>
        <p:txBody>
          <a:bodyPr/>
          <a:lstStyle/>
          <a:p>
            <a:r>
              <a:rPr lang="en-US" altLang="en-US" smtClean="0"/>
              <a:t>Waterfall </a:t>
            </a:r>
            <a:r>
              <a:rPr lang="en-US" altLang="en-US"/>
              <a:t>Life-Cycle Model</a:t>
            </a: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137305"/>
              </p:ext>
            </p:extLst>
          </p:nvPr>
        </p:nvGraphicFramePr>
        <p:xfrm>
          <a:off x="6625547" y="2208288"/>
          <a:ext cx="4766353" cy="386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Image" r:id="rId3" imgW="4876397" imgH="3955977" progId="Photoshop.Image.6">
                  <p:embed/>
                </p:oleObj>
              </mc:Choice>
              <mc:Fallback>
                <p:oleObj name="Image" r:id="rId3" imgW="4876397" imgH="3955977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5547" y="2208288"/>
                        <a:ext cx="4766353" cy="3866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2742" y="1664976"/>
            <a:ext cx="6380251" cy="49530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Advantages:</a:t>
            </a:r>
          </a:p>
          <a:p>
            <a:pPr lvl="1"/>
            <a:r>
              <a:rPr lang="en-US" altLang="en-US" dirty="0" smtClean="0"/>
              <a:t>Documentation is provided at each phase</a:t>
            </a:r>
          </a:p>
          <a:p>
            <a:pPr lvl="1"/>
            <a:r>
              <a:rPr lang="en-US" altLang="en-US" dirty="0" smtClean="0"/>
              <a:t>All the products of each phase (including the documentation) are meticulously checked by SQA</a:t>
            </a:r>
          </a:p>
          <a:p>
            <a:pPr lvl="2"/>
            <a:r>
              <a:rPr lang="en-US" altLang="en-US" dirty="0" smtClean="0">
                <a:sym typeface="Wingdings" charset="2"/>
              </a:rPr>
              <a:t>Maintenance is easier</a:t>
            </a:r>
            <a:endParaRPr lang="en-US" altLang="en-US" dirty="0" smtClean="0"/>
          </a:p>
          <a:p>
            <a:r>
              <a:rPr lang="en-US" altLang="en-US" dirty="0" smtClean="0"/>
              <a:t>Disadvantages:</a:t>
            </a:r>
          </a:p>
          <a:p>
            <a:pPr lvl="1"/>
            <a:r>
              <a:rPr lang="en-US" altLang="en-US" dirty="0" smtClean="0"/>
              <a:t>Specification documents are long and detailed</a:t>
            </a:r>
          </a:p>
          <a:p>
            <a:pPr lvl="2"/>
            <a:r>
              <a:rPr lang="en-US" altLang="en-US" dirty="0" smtClean="0"/>
              <a:t>Dry reading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740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9E23-D4C3-474F-966A-12B6DC76E26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8945" y="304801"/>
            <a:ext cx="10510463" cy="1143000"/>
          </a:xfrm>
        </p:spPr>
        <p:txBody>
          <a:bodyPr/>
          <a:lstStyle/>
          <a:p>
            <a:r>
              <a:rPr lang="en-US" altLang="en-US" smtClean="0"/>
              <a:t>Rapid-Prototyping Life-Cycle </a:t>
            </a:r>
            <a:r>
              <a:rPr lang="en-US" altLang="en-US"/>
              <a:t>Model</a:t>
            </a:r>
          </a:p>
        </p:txBody>
      </p:sp>
      <p:graphicFrame>
        <p:nvGraphicFramePr>
          <p:cNvPr id="26629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02575"/>
              </p:ext>
            </p:extLst>
          </p:nvPr>
        </p:nvGraphicFramePr>
        <p:xfrm>
          <a:off x="6188162" y="2169208"/>
          <a:ext cx="5288928" cy="4237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Image" r:id="rId3" imgW="4876397" imgH="3907213" progId="Photoshop.Image.6">
                  <p:embed/>
                </p:oleObj>
              </mc:Choice>
              <mc:Fallback>
                <p:oleObj name="Image" r:id="rId3" imgW="4876397" imgH="390721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162" y="2169208"/>
                        <a:ext cx="5288928" cy="4237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5759" y="2336558"/>
            <a:ext cx="5709008" cy="49530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Linear model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rapid prototype </a:t>
            </a:r>
            <a:r>
              <a:rPr lang="en-US" altLang="en-US" dirty="0" smtClean="0"/>
              <a:t>a model that is functional and represents a subset </a:t>
            </a:r>
            <a:r>
              <a:rPr lang="en-US" altLang="en-US" dirty="0"/>
              <a:t>of the </a:t>
            </a:r>
            <a:r>
              <a:rPr lang="en-US" altLang="en-US" dirty="0" smtClean="0"/>
              <a:t>product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B</a:t>
            </a:r>
            <a:r>
              <a:rPr lang="en-US" altLang="en-US" dirty="0" smtClean="0"/>
              <a:t>uild </a:t>
            </a:r>
            <a:r>
              <a:rPr lang="en-US" altLang="en-US" dirty="0"/>
              <a:t>a rapid prototype and let the client and future users interact and experiment with the rapid prototype.</a:t>
            </a:r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565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56</TotalTime>
  <Words>1861</Words>
  <Application>Microsoft Macintosh PowerPoint</Application>
  <PresentationFormat>Widescreen</PresentationFormat>
  <Paragraphs>255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Century Gothic</vt:lpstr>
      <vt:lpstr>Wingdings</vt:lpstr>
      <vt:lpstr>Wingdings 2</vt:lpstr>
      <vt:lpstr>Arial</vt:lpstr>
      <vt:lpstr>Quotable</vt:lpstr>
      <vt:lpstr>Image</vt:lpstr>
      <vt:lpstr>Software Life Cycle Models</vt:lpstr>
      <vt:lpstr>In Class: Straw House Activity</vt:lpstr>
      <vt:lpstr>Life-Cycle Model</vt:lpstr>
      <vt:lpstr>Software Development in Theory</vt:lpstr>
      <vt:lpstr>Software Development in Practice</vt:lpstr>
      <vt:lpstr>Code-and-Fix Life-Cycle Model</vt:lpstr>
      <vt:lpstr>Waterfall Life-Cycle Model</vt:lpstr>
      <vt:lpstr>Waterfall Life-Cycle Model</vt:lpstr>
      <vt:lpstr>Rapid-Prototyping Life-Cycle Model</vt:lpstr>
      <vt:lpstr>Rapid-Prototyping Life-Cycle Model (Cont.)</vt:lpstr>
      <vt:lpstr>Open-Source Life-Cycle Model</vt:lpstr>
      <vt:lpstr>Open-Source Life-Cycle Model</vt:lpstr>
      <vt:lpstr>Iterative and Incremental Life-Cycle Model: Incrementation</vt:lpstr>
      <vt:lpstr>Iterative and Incremental Life-Cycle Model: Iteration</vt:lpstr>
      <vt:lpstr>Iterative-and-Incremental Model</vt:lpstr>
      <vt:lpstr>Managing Iteration and Incrementation</vt:lpstr>
      <vt:lpstr>Agile Processes: Extreme Programming (Cont.)</vt:lpstr>
      <vt:lpstr>Unusual Features of  Extreme Programming (XP)</vt:lpstr>
      <vt:lpstr>Agile Processes</vt:lpstr>
      <vt:lpstr>Agile Processes </vt:lpstr>
      <vt:lpstr>Spiral Life-Cycle Model</vt:lpstr>
      <vt:lpstr>Full Spiral Life-Cycle Model</vt:lpstr>
      <vt:lpstr>Spiral Life-Cycle Model</vt:lpstr>
      <vt:lpstr>Whichever software life cycle is adopted…</vt:lpstr>
      <vt:lpstr>Unified Software Development Process</vt:lpstr>
      <vt:lpstr>Unified Software Development Process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12</cp:revision>
  <dcterms:created xsi:type="dcterms:W3CDTF">2017-01-19T18:24:17Z</dcterms:created>
  <dcterms:modified xsi:type="dcterms:W3CDTF">2017-01-24T18:01:31Z</dcterms:modified>
</cp:coreProperties>
</file>